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30"/>
  </p:notesMasterIdLst>
  <p:handoutMasterIdLst>
    <p:handoutMasterId r:id="rId31"/>
  </p:handoutMasterIdLst>
  <p:sldIdLst>
    <p:sldId id="267" r:id="rId5"/>
    <p:sldId id="268" r:id="rId6"/>
    <p:sldId id="282" r:id="rId7"/>
    <p:sldId id="269" r:id="rId8"/>
    <p:sldId id="284" r:id="rId9"/>
    <p:sldId id="280" r:id="rId10"/>
    <p:sldId id="285" r:id="rId11"/>
    <p:sldId id="278" r:id="rId12"/>
    <p:sldId id="279" r:id="rId13"/>
    <p:sldId id="281" r:id="rId14"/>
    <p:sldId id="286" r:id="rId15"/>
    <p:sldId id="287" r:id="rId16"/>
    <p:sldId id="272" r:id="rId17"/>
    <p:sldId id="273" r:id="rId18"/>
    <p:sldId id="288" r:id="rId19"/>
    <p:sldId id="289" r:id="rId20"/>
    <p:sldId id="290" r:id="rId21"/>
    <p:sldId id="292" r:id="rId22"/>
    <p:sldId id="293" r:id="rId23"/>
    <p:sldId id="294" r:id="rId24"/>
    <p:sldId id="295" r:id="rId25"/>
    <p:sldId id="275" r:id="rId26"/>
    <p:sldId id="283" r:id="rId27"/>
    <p:sldId id="276" r:id="rId28"/>
    <p:sldId id="27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5" autoAdjust="0"/>
    <p:restoredTop sz="94660"/>
  </p:normalViewPr>
  <p:slideViewPr>
    <p:cSldViewPr snapToGrid="0">
      <p:cViewPr varScale="1">
        <p:scale>
          <a:sx n="89" d="100"/>
          <a:sy n="89" d="100"/>
        </p:scale>
        <p:origin x="120" y="3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en-US" b="1" dirty="0"/>
            <a:t>Goal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 b="1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 b="1"/>
        </a:p>
      </dgm:t>
    </dgm:pt>
    <dgm:pt modelId="{82992329-2141-41AE-8498-398419F9D342}">
      <dgm:prSet phldrT="[Text]"/>
      <dgm:spPr/>
      <dgm:t>
        <a:bodyPr/>
        <a:lstStyle/>
        <a:p>
          <a:r>
            <a:rPr lang="en-US" b="1" dirty="0"/>
            <a:t>Step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 b="1"/>
        </a:p>
      </dgm:t>
    </dgm:pt>
    <dgm:pt modelId="{FC647F25-4DEC-4063-BBDD-F93B2C5E6756}">
      <dgm:prSet phldrT="[Text]"/>
      <dgm:spPr/>
      <dgm:t>
        <a:bodyPr/>
        <a:lstStyle/>
        <a:p>
          <a:r>
            <a:rPr lang="en-US" b="1" dirty="0"/>
            <a:t>Step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 b="1"/>
        </a:p>
      </dgm:t>
    </dgm:pt>
    <dgm:pt modelId="{8BE2605C-7CE8-47DB-BB7C-9F8E7BE3F10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54833DC-B2E9-4EC4-BE29-567E27AFFCE9}" type="pres">
      <dgm:prSet presAssocID="{F58074C2-62CA-4AAD-83F9-86A9EA52414A}" presName="centerShape" presStyleLbl="node0" presStyleIdx="0" presStyleCnt="1"/>
      <dgm:spPr/>
    </dgm:pt>
    <dgm:pt modelId="{4D690ADA-31A3-4F28-885A-28DF5F103706}" type="pres">
      <dgm:prSet presAssocID="{E81300EC-0913-435C-965C-A88DA29AAB91}" presName="parTrans" presStyleLbl="bgSibTrans2D1" presStyleIdx="0" presStyleCnt="2"/>
      <dgm:spPr/>
    </dgm:pt>
    <dgm:pt modelId="{67EBB65A-7257-412C-8654-2A5DF0F53D96}" type="pres">
      <dgm:prSet presAssocID="{82992329-2141-41AE-8498-398419F9D342}" presName="node" presStyleLbl="node1" presStyleIdx="0" presStyleCnt="2">
        <dgm:presLayoutVars>
          <dgm:bulletEnabled val="1"/>
        </dgm:presLayoutVars>
      </dgm:prSet>
      <dgm:spPr/>
    </dgm:pt>
    <dgm:pt modelId="{8AB706A7-02C1-46A2-A98B-CDFA489A87FB}" type="pres">
      <dgm:prSet presAssocID="{563D9B7B-235D-4E46-AC66-2AA43E9B3579}" presName="parTrans" presStyleLbl="bgSibTrans2D1" presStyleIdx="1" presStyleCnt="2"/>
      <dgm:spPr/>
    </dgm:pt>
    <dgm:pt modelId="{8F193061-2615-45BA-B6B6-82880A2F8A5A}" type="pres">
      <dgm:prSet presAssocID="{FC647F25-4DEC-4063-BBDD-F93B2C5E6756}" presName="node" presStyleLbl="node1" presStyleIdx="1" presStyleCnt="2">
        <dgm:presLayoutVars>
          <dgm:bulletEnabled val="1"/>
        </dgm:presLayoutVars>
      </dgm:prSet>
      <dgm:spPr/>
    </dgm:pt>
  </dgm:ptLst>
  <dgm:cxnLst>
    <dgm:cxn modelId="{0B315826-3E89-4E42-A2B3-0F88EB19A4BF}" type="presOf" srcId="{FC647F25-4DEC-4063-BBDD-F93B2C5E6756}" destId="{8F193061-2615-45BA-B6B6-82880A2F8A5A}" srcOrd="0" destOrd="0" presId="urn:microsoft.com/office/officeart/2005/8/layout/radial4"/>
    <dgm:cxn modelId="{B73C5330-B946-4B0F-B510-966692B2589E}" type="presOf" srcId="{563D9B7B-235D-4E46-AC66-2AA43E9B3579}" destId="{8AB706A7-02C1-46A2-A98B-CDFA489A87FB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4E969D60-AF1F-4218-B708-EB0EE4D212B8}" type="presOf" srcId="{F58074C2-62CA-4AAD-83F9-86A9EA52414A}" destId="{554833DC-B2E9-4EC4-BE29-567E27AFFCE9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932026CF-9B1D-4A1F-8144-B8D0F3156DF8}" type="presOf" srcId="{E81300EC-0913-435C-965C-A88DA29AAB91}" destId="{4D690ADA-31A3-4F28-885A-28DF5F103706}" srcOrd="0" destOrd="0" presId="urn:microsoft.com/office/officeart/2005/8/layout/radial4"/>
    <dgm:cxn modelId="{99C26DE9-2681-4CF8-A3E1-DA3387C2A804}" type="presOf" srcId="{82992329-2141-41AE-8498-398419F9D342}" destId="{67EBB65A-7257-412C-8654-2A5DF0F53D96}" srcOrd="0" destOrd="0" presId="urn:microsoft.com/office/officeart/2005/8/layout/radial4"/>
    <dgm:cxn modelId="{648AEAEB-B770-4A22-9780-9D8FE6CE4B8A}" type="presOf" srcId="{A9F48CA0-B85B-4458-AC23-3F6299AE7CF2}" destId="{8BE2605C-7CE8-47DB-BB7C-9F8E7BE3F109}" srcOrd="0" destOrd="0" presId="urn:microsoft.com/office/officeart/2005/8/layout/radial4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F346166C-99B2-42A8-B7DA-F269F8206A36}" type="presParOf" srcId="{8BE2605C-7CE8-47DB-BB7C-9F8E7BE3F109}" destId="{554833DC-B2E9-4EC4-BE29-567E27AFFCE9}" srcOrd="0" destOrd="0" presId="urn:microsoft.com/office/officeart/2005/8/layout/radial4"/>
    <dgm:cxn modelId="{F7B20EF6-806F-41F6-ACAB-771C266401BC}" type="presParOf" srcId="{8BE2605C-7CE8-47DB-BB7C-9F8E7BE3F109}" destId="{4D690ADA-31A3-4F28-885A-28DF5F103706}" srcOrd="1" destOrd="0" presId="urn:microsoft.com/office/officeart/2005/8/layout/radial4"/>
    <dgm:cxn modelId="{40B45B59-0328-45E1-BDF6-BAE130B2CF37}" type="presParOf" srcId="{8BE2605C-7CE8-47DB-BB7C-9F8E7BE3F109}" destId="{67EBB65A-7257-412C-8654-2A5DF0F53D96}" srcOrd="2" destOrd="0" presId="urn:microsoft.com/office/officeart/2005/8/layout/radial4"/>
    <dgm:cxn modelId="{114D25D9-FCB7-4458-A993-F86CBD4105DF}" type="presParOf" srcId="{8BE2605C-7CE8-47DB-BB7C-9F8E7BE3F109}" destId="{8AB706A7-02C1-46A2-A98B-CDFA489A87FB}" srcOrd="3" destOrd="0" presId="urn:microsoft.com/office/officeart/2005/8/layout/radial4"/>
    <dgm:cxn modelId="{ED00E59B-82A4-4DBA-89FC-A8E963887C88}" type="presParOf" srcId="{8BE2605C-7CE8-47DB-BB7C-9F8E7BE3F109}" destId="{8F193061-2615-45BA-B6B6-82880A2F8A5A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833DC-B2E9-4EC4-BE29-567E27AFFCE9}">
      <dsp:nvSpPr>
        <dsp:cNvPr id="0" name=""/>
        <dsp:cNvSpPr/>
      </dsp:nvSpPr>
      <dsp:spPr>
        <a:xfrm>
          <a:off x="1689422" y="1743480"/>
          <a:ext cx="1558280" cy="155828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/>
            <a:t>Goal</a:t>
          </a:r>
        </a:p>
      </dsp:txBody>
      <dsp:txXfrm>
        <a:off x="1917627" y="1971685"/>
        <a:ext cx="1101870" cy="1101870"/>
      </dsp:txXfrm>
    </dsp:sp>
    <dsp:sp modelId="{4D690ADA-31A3-4F28-885A-28DF5F103706}">
      <dsp:nvSpPr>
        <dsp:cNvPr id="0" name=""/>
        <dsp:cNvSpPr/>
      </dsp:nvSpPr>
      <dsp:spPr>
        <a:xfrm rot="12900000">
          <a:off x="627591" y="1451390"/>
          <a:ext cx="1256448" cy="444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EBB65A-7257-412C-8654-2A5DF0F53D96}">
      <dsp:nvSpPr>
        <dsp:cNvPr id="0" name=""/>
        <dsp:cNvSpPr/>
      </dsp:nvSpPr>
      <dsp:spPr>
        <a:xfrm>
          <a:off x="1021" y="720964"/>
          <a:ext cx="1480366" cy="1184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Step 1</a:t>
          </a:r>
        </a:p>
      </dsp:txBody>
      <dsp:txXfrm>
        <a:off x="35708" y="755651"/>
        <a:ext cx="1410992" cy="1114918"/>
      </dsp:txXfrm>
    </dsp:sp>
    <dsp:sp modelId="{8AB706A7-02C1-46A2-A98B-CDFA489A87FB}">
      <dsp:nvSpPr>
        <dsp:cNvPr id="0" name=""/>
        <dsp:cNvSpPr/>
      </dsp:nvSpPr>
      <dsp:spPr>
        <a:xfrm rot="19500000">
          <a:off x="3053085" y="1451390"/>
          <a:ext cx="1256448" cy="444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193061-2615-45BA-B6B6-82880A2F8A5A}">
      <dsp:nvSpPr>
        <dsp:cNvPr id="0" name=""/>
        <dsp:cNvSpPr/>
      </dsp:nvSpPr>
      <dsp:spPr>
        <a:xfrm>
          <a:off x="3455737" y="720964"/>
          <a:ext cx="1480366" cy="1184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Step 2</a:t>
          </a:r>
        </a:p>
      </dsp:txBody>
      <dsp:txXfrm>
        <a:off x="3490424" y="755651"/>
        <a:ext cx="1410992" cy="1114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6/17/2017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6/17/2017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6/17/2017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6/17/2017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6/17/2017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2B96DC-D1E7-4668-A471-A46ECA2AE34F}" type="datetime1">
              <a:rPr lang="en-US" smtClean="0"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6/17/2017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444FFE-4BDB-4301-83D8-FE8B25E7CF5A}" type="datetime1">
              <a:rPr lang="en-US" smtClean="0"/>
              <a:t>6/17/2017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pt-PT" altLang="pt-PT" sz="3200" dirty="0">
                <a:ln>
                  <a:noFill/>
                </a:ln>
                <a:solidFill>
                  <a:srgbClr val="212121"/>
                </a:solidFill>
                <a:latin typeface="inherit"/>
              </a:rPr>
              <a:t>FPGA implementation of an HDMI converter for serial high speed transmission</a:t>
            </a:r>
            <a:r>
              <a:rPr lang="pt-PT" altLang="pt-PT" sz="2000" dirty="0">
                <a:ln>
                  <a:noFill/>
                </a:ln>
                <a:solidFill>
                  <a:schemeClr val="tx1"/>
                </a:solidFill>
              </a:rPr>
              <a:t> </a:t>
            </a:r>
            <a:endParaRPr lang="pt-PT" altLang="pt-PT" sz="440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Marisa Oliveira</a:t>
            </a:r>
          </a:p>
          <a:p>
            <a:r>
              <a:rPr lang="en-US" dirty="0"/>
              <a:t>Master Thesis in Electrical and Computer Engineering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graphicFrame>
        <p:nvGraphicFramePr>
          <p:cNvPr id="4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80982016"/>
              </p:ext>
            </p:extLst>
          </p:nvPr>
        </p:nvGraphicFramePr>
        <p:xfrm>
          <a:off x="6218555" y="2005050"/>
          <a:ext cx="493712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188720" y="2391735"/>
            <a:ext cx="5029835" cy="32493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divided in two steps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Step 1: </a:t>
            </a:r>
            <a:r>
              <a:rPr lang="en-US" dirty="0"/>
              <a:t>Obtain simple and direct communication between two HDMI exploring the boards different configurations</a:t>
            </a:r>
            <a:endParaRPr lang="en-US" b="1" dirty="0"/>
          </a:p>
          <a:p>
            <a:pPr lvl="1">
              <a:lnSpc>
                <a:spcPct val="200000"/>
              </a:lnSpc>
            </a:pPr>
            <a:r>
              <a:rPr lang="en-US" b="1" dirty="0"/>
              <a:t>Step 2: </a:t>
            </a:r>
            <a:r>
              <a:rPr lang="en-US" dirty="0"/>
              <a:t>Create a serial protocol and a design in the FPGA in order to connect data to GTX transceivers available in the FPGA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 – Step 1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94483"/>
            <a:ext cx="10058400" cy="333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 – Step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6" y="1737360"/>
            <a:ext cx="5571460" cy="448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some results</a:t>
            </a:r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Development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Generating COLOR BAR in FPGA and communicating it to HDMI source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60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Development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Simple communication of image between </a:t>
            </a:r>
            <a:r>
              <a:rPr lang="en-US" dirty="0" err="1"/>
              <a:t>hdmi</a:t>
            </a:r>
            <a:r>
              <a:rPr lang="en-US" dirty="0"/>
              <a:t> devices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Development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Simple communication of image AND SOUND between </a:t>
            </a:r>
            <a:r>
              <a:rPr lang="en-US" dirty="0" err="1"/>
              <a:t>hdmi</a:t>
            </a:r>
            <a:r>
              <a:rPr lang="en-US" dirty="0"/>
              <a:t> devices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Results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Simple communication of image AND SOUND between </a:t>
            </a:r>
            <a:r>
              <a:rPr lang="en-US" dirty="0" err="1"/>
              <a:t>hdmi</a:t>
            </a:r>
            <a:r>
              <a:rPr lang="en-US" dirty="0"/>
              <a:t> devices</a:t>
            </a:r>
          </a:p>
        </p:txBody>
      </p:sp>
      <p:pic>
        <p:nvPicPr>
          <p:cNvPr id="8" name="IMG_6431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4307" y="2436333"/>
            <a:ext cx="6382613" cy="3590348"/>
          </a:xfrm>
        </p:spPr>
      </p:pic>
    </p:spTree>
    <p:extLst>
      <p:ext uri="{BB962C8B-B14F-4D97-AF65-F5344CB8AC3E}">
        <p14:creationId xmlns:p14="http://schemas.microsoft.com/office/powerpoint/2010/main" val="12977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Development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Serial communication of COLOR BAR generated in FPGA and HDMI source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3 - Results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3091948" cy="3534022"/>
          </a:xfrm>
        </p:spPr>
        <p:txBody>
          <a:bodyPr>
            <a:normAutofit/>
          </a:bodyPr>
          <a:lstStyle/>
          <a:p>
            <a:pPr lvl="2"/>
            <a:r>
              <a:rPr lang="en-US" dirty="0"/>
              <a:t>Serial communication of a Color Bar Image generated in FPGA and HDMI source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0929"/>
          <a:stretch/>
        </p:blipFill>
        <p:spPr>
          <a:xfrm>
            <a:off x="5585940" y="1782254"/>
            <a:ext cx="5569740" cy="4535849"/>
          </a:xfrm>
        </p:spPr>
      </p:pic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Project Overview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Equipment Used</a:t>
            </a:r>
          </a:p>
          <a:p>
            <a:pPr lvl="1"/>
            <a:r>
              <a:rPr lang="en-US" dirty="0"/>
              <a:t>Goals</a:t>
            </a:r>
          </a:p>
          <a:p>
            <a:r>
              <a:rPr lang="en-US" dirty="0"/>
              <a:t>Project Development and Results</a:t>
            </a:r>
          </a:p>
          <a:p>
            <a:pPr lvl="1"/>
            <a:r>
              <a:rPr lang="en-US" dirty="0"/>
              <a:t>Step 1</a:t>
            </a:r>
          </a:p>
          <a:p>
            <a:pPr lvl="2"/>
            <a:r>
              <a:rPr lang="en-US" dirty="0"/>
              <a:t>Generating Color Bar in FPGA and communicating it to HDMI source</a:t>
            </a:r>
          </a:p>
          <a:p>
            <a:pPr lvl="2"/>
            <a:r>
              <a:rPr lang="en-US" dirty="0"/>
              <a:t>Simple communication of image between HDMI devices</a:t>
            </a:r>
          </a:p>
          <a:p>
            <a:pPr lvl="2"/>
            <a:r>
              <a:rPr lang="en-US" dirty="0"/>
              <a:t>Simple communication of image and sound between HDMI devices</a:t>
            </a:r>
          </a:p>
          <a:p>
            <a:pPr lvl="1"/>
            <a:r>
              <a:rPr lang="en-US" dirty="0"/>
              <a:t>Step 2</a:t>
            </a:r>
          </a:p>
          <a:p>
            <a:pPr lvl="2"/>
            <a:r>
              <a:rPr lang="en-US" dirty="0"/>
              <a:t>Serial communication of a Color Bar Image generated in FPGA and HDMI source</a:t>
            </a:r>
          </a:p>
          <a:p>
            <a:pPr lvl="2"/>
            <a:r>
              <a:rPr lang="en-US" dirty="0"/>
              <a:t>Serial communication of image between HDMI sink and source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Development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SERIAL COMMUNICATIAN OF AN IMAGE BETWEEN HDMI SINK AND SOURCE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Results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1"/>
            <a:ext cx="3634208" cy="3353269"/>
          </a:xfrm>
        </p:spPr>
        <p:txBody>
          <a:bodyPr>
            <a:normAutofit/>
          </a:bodyPr>
          <a:lstStyle/>
          <a:p>
            <a:r>
              <a:rPr lang="en-US" dirty="0"/>
              <a:t>SERIAL COMMUNICATIAN OF AN IMAGE BETWEEN HDMI SINK AND SOURCE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700" t="7761" r="21886"/>
          <a:stretch/>
        </p:blipFill>
        <p:spPr>
          <a:xfrm>
            <a:off x="5000151" y="1846051"/>
            <a:ext cx="6155530" cy="4350354"/>
          </a:xfrm>
        </p:spPr>
      </p:pic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Motivation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10697"/>
            <a:ext cx="10058400" cy="3937119"/>
          </a:xfrm>
        </p:spPr>
        <p:txBody>
          <a:bodyPr/>
          <a:lstStyle/>
          <a:p>
            <a:r>
              <a:rPr lang="en-US" dirty="0"/>
              <a:t>Need for High Speed Connections	VS Multimedia Interface Security	 </a:t>
            </a:r>
          </a:p>
        </p:txBody>
      </p:sp>
    </p:spTree>
    <p:extLst>
      <p:ext uri="{BB962C8B-B14F-4D97-AF65-F5344CB8AC3E}">
        <p14:creationId xmlns:p14="http://schemas.microsoft.com/office/powerpoint/2010/main" val="679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Motivation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10697"/>
            <a:ext cx="4561242" cy="414079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Need for High Speed Connections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686" y="2624776"/>
            <a:ext cx="4636994" cy="3104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24776"/>
            <a:ext cx="4681728" cy="310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518686" y="2210697"/>
            <a:ext cx="4561242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Multimedia Interface Security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884209" y="2210697"/>
            <a:ext cx="408790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Equipment Used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447365"/>
            <a:ext cx="4559990" cy="3209203"/>
          </a:xfrm>
        </p:spPr>
        <p:txBody>
          <a:bodyPr/>
          <a:lstStyle/>
          <a:p>
            <a:r>
              <a:rPr lang="en-US" dirty="0"/>
              <a:t>FPGA VC7203</a:t>
            </a:r>
          </a:p>
          <a:p>
            <a:pPr lvl="1"/>
            <a:r>
              <a:rPr lang="en-US" dirty="0"/>
              <a:t>“Field-Programmable gate array”</a:t>
            </a:r>
          </a:p>
          <a:p>
            <a:pPr lvl="1"/>
            <a:r>
              <a:rPr lang="en-US" dirty="0"/>
              <a:t>Programmable device to develop and implement design</a:t>
            </a:r>
          </a:p>
          <a:p>
            <a:pPr lvl="1"/>
            <a:r>
              <a:rPr lang="en-US" b="1" dirty="0"/>
              <a:t>FMC connectors</a:t>
            </a:r>
            <a:r>
              <a:rPr lang="en-US" dirty="0"/>
              <a:t>: transmit parallel data with a data rate up to 2 Gb/s (per channel)</a:t>
            </a:r>
          </a:p>
          <a:p>
            <a:pPr lvl="1"/>
            <a:r>
              <a:rPr lang="en-US" b="1" dirty="0"/>
              <a:t>GTX transceivers </a:t>
            </a:r>
            <a:r>
              <a:rPr lang="en-US" dirty="0"/>
              <a:t>: transmit serial data up to 12,5 Gb/s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86" y="5658524"/>
            <a:ext cx="170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FMC connectors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69" y="1878187"/>
            <a:ext cx="5498412" cy="3682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24116" y="515095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Box 12"/>
          <p:cNvSpPr txBox="1"/>
          <p:nvPr/>
        </p:nvSpPr>
        <p:spPr>
          <a:xfrm>
            <a:off x="7282299" y="259259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GTX transceivers</a:t>
            </a:r>
          </a:p>
        </p:txBody>
      </p:sp>
    </p:spTree>
    <p:extLst>
      <p:ext uri="{BB962C8B-B14F-4D97-AF65-F5344CB8AC3E}">
        <p14:creationId xmlns:p14="http://schemas.microsoft.com/office/powerpoint/2010/main" val="22247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Equipment Used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447365"/>
            <a:ext cx="5462702" cy="3209203"/>
          </a:xfrm>
        </p:spPr>
        <p:txBody>
          <a:bodyPr>
            <a:normAutofit fontScale="92500"/>
          </a:bodyPr>
          <a:lstStyle/>
          <a:p>
            <a:r>
              <a:rPr lang="en-US" dirty="0"/>
              <a:t>TB-FMCH-HDMI2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Receiver (image above) and Transmitter (Image below)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Receive and transmit data from sink and source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Integrated FPGA with 3 different configurations available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Connection to VC7203 FPGA through FMC connectors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82299" y="259259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GTX transceivers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91" y="1783479"/>
            <a:ext cx="4524279" cy="2267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91" y="4051966"/>
            <a:ext cx="4559989" cy="22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2375149"/>
            <a:ext cx="10058400" cy="3616860"/>
          </a:xfrm>
        </p:spPr>
        <p:txBody>
          <a:bodyPr>
            <a:normAutofit fontScale="92500" lnSpcReduction="20000"/>
          </a:bodyPr>
          <a:lstStyle/>
          <a:p>
            <a:r>
              <a:rPr lang="pt-PT" dirty="0"/>
              <a:t>Obtain a reliable communication between two HDMI devices: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Connect HDMI sink device with HDMI receiver board through an HDMI cable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 a design in the FPGA to receive data from HDMI board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Create packets of the incoming data and send it to the GTX transmitter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Receive the incoming data from the GTX receiver and re-organize it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Finally send it again to the HDMI transmitter board which is connected to the HDMI source device through an HDMI cable</a:t>
            </a:r>
          </a:p>
          <a:p>
            <a:pPr lvl="1" algn="just"/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07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74028"/>
            <a:ext cx="10058400" cy="421249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69728" y="4328849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2796621" y="4343199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977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4546084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5276096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5249203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6675405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6648512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331764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15" name="Oval 14"/>
          <p:cNvSpPr/>
          <p:nvPr/>
        </p:nvSpPr>
        <p:spPr>
          <a:xfrm>
            <a:off x="7304871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15"/>
          <p:cNvSpPr txBox="1"/>
          <p:nvPr/>
        </p:nvSpPr>
        <p:spPr>
          <a:xfrm>
            <a:off x="9167492" y="435755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9140599" y="434486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403</TotalTime>
  <Words>490</Words>
  <Application>Microsoft Office PowerPoint</Application>
  <PresentationFormat>Widescreen</PresentationFormat>
  <Paragraphs>94</Paragraphs>
  <Slides>25</Slides>
  <Notes>0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Georgia</vt:lpstr>
      <vt:lpstr>inherit</vt:lpstr>
      <vt:lpstr>Retrospect</vt:lpstr>
      <vt:lpstr>FPGA implementation of an HDMI converter for serial high speed transmission </vt:lpstr>
      <vt:lpstr>Content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Development</vt:lpstr>
      <vt:lpstr>Step 1 - Development</vt:lpstr>
      <vt:lpstr>Step 1 - Development</vt:lpstr>
      <vt:lpstr>Step 1 - Development</vt:lpstr>
      <vt:lpstr>Step 1 - Results</vt:lpstr>
      <vt:lpstr>Step 2 - Development</vt:lpstr>
      <vt:lpstr>Step 3 - Results</vt:lpstr>
      <vt:lpstr>Step 2 - Development</vt:lpstr>
      <vt:lpstr>Step 2 - Results</vt:lpstr>
      <vt:lpstr>PowerPoint Presentation</vt:lpstr>
      <vt:lpstr>Conclusions</vt:lpstr>
      <vt:lpstr>Add a Slide Title - 4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20</cp:revision>
  <dcterms:created xsi:type="dcterms:W3CDTF">2017-06-16T22:20:09Z</dcterms:created>
  <dcterms:modified xsi:type="dcterms:W3CDTF">2017-06-17T16:20:47Z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